
<file path=[Content_Types].xml><?xml version="1.0" encoding="utf-8"?>
<Types xmlns="http://schemas.openxmlformats.org/package/2006/content-types">
  <Default Extension="fntdata" ContentType="application/x-fontdata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1" r:id="rId1"/>
  </p:sldMasterIdLst>
  <p:notesMasterIdLst>
    <p:notesMasterId r:id="rId3"/>
  </p:notesMasterIdLst>
  <p:sldIdLst>
    <p:sldId id="257" r:id="rId2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Helvetica Neue" panose="020B0604020202020204" charset="0"/>
      <p:regular r:id="rId8"/>
      <p:bold r:id="rId9"/>
      <p:italic r:id="rId10"/>
      <p:boldItalic r:id="rId11"/>
    </p:embeddedFont>
    <p:embeddedFont>
      <p:font typeface="Verdana" panose="020B0604030504040204" pitchFamily="34" charset="0"/>
      <p:regular r:id="rId12"/>
      <p:bold r:id="rId13"/>
      <p:italic r:id="rId14"/>
      <p:boldItalic r:id="rId1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3" roundtripDataSignature="AMtx7mh7JSxOiDhtpqilNk2yhWi5x5fYo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4F52F6E-4D5D-4CA9-A955-5BBD08805940}">
  <a:tblStyle styleId="{B4F52F6E-4D5D-4CA9-A955-5BBD08805940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F73244D7-DBAF-40CB-AAE4-F0E7321EE673}" styleName="Table_1">
    <a:wholeTbl>
      <a:tcTxStyle b="off" i="off">
        <a:font>
          <a:latin typeface="Calibri"/>
          <a:ea typeface="Calibri"/>
          <a:cs typeface="Calibri"/>
        </a:font>
        <a:schemeClr val="lt1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6E6E6"/>
          </a:solidFill>
        </a:fill>
      </a:tcStyle>
    </a:wholeTbl>
    <a:band1H>
      <a:tcTxStyle b="off" i="off"/>
      <a:tcStyle>
        <a:tcBdr/>
        <a:fill>
          <a:solidFill>
            <a:srgbClr val="CACACA"/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rgbClr val="CACACA"/>
          </a:solidFill>
        </a:fill>
      </a:tcStyle>
    </a:band1V>
    <a:band2V>
      <a:tcTxStyle b="off" i="off"/>
      <a:tcStyle>
        <a:tcBdr/>
      </a:tcStyle>
    </a:band2V>
    <a:lastCol>
      <a:tcTxStyle b="on" i="off"/>
      <a:tcStyle>
        <a:tcBdr>
          <a:left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</a:tcBdr>
        <a:fill>
          <a:solidFill>
            <a:srgbClr val="A8A8A8"/>
          </a:solidFill>
        </a:fill>
      </a:tcStyle>
    </a:lastCol>
    <a:firstCol>
      <a:tcTxStyle b="on" i="off"/>
      <a:tcStyle>
        <a:tcBdr>
          <a:right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</a:tcBdr>
        <a:fill>
          <a:solidFill>
            <a:srgbClr val="A8A8A8"/>
          </a:solidFill>
        </a:fill>
      </a:tcStyle>
    </a:firstCol>
    <a:lastRow>
      <a:tcTxStyle b="on" i="off"/>
      <a:tcStyle>
        <a:tcBdr>
          <a:top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A8A8A8"/>
          </a:solidFill>
        </a:fill>
      </a:tcStyle>
    </a:lastRow>
    <a:seCell>
      <a:tcTxStyle b="off" i="off"/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left>
        </a:tcBdr>
      </a:tcStyle>
    </a:seCell>
    <a:swCell>
      <a:tcTxStyle b="off" i="off"/>
      <a:tcStyle>
        <a:tcBdr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right>
        </a:tcBdr>
      </a:tcStyle>
    </a:swCell>
    <a:firstRow>
      <a:tcTxStyle b="on" i="off"/>
      <a:tcStyle>
        <a:tcBdr>
          <a:bottom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dk1"/>
          </a:solidFill>
        </a:fill>
      </a:tcStyle>
    </a:firstRow>
    <a:neCell>
      <a:tcTxStyle b="off" i="off"/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left>
        </a:tcBdr>
      </a:tcStyle>
    </a:neCell>
    <a:nwCell>
      <a:tcTxStyle b="off" i="off"/>
      <a:tcStyle>
        <a:tcBdr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right>
        </a:tcBdr>
      </a:tcStyle>
    </a:nwCell>
  </a:tblStyle>
  <a:tblStyle styleId="{61FA22AE-670E-4687-A3F1-8F0593F42F4E}" styleName="Table_2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9EFF7"/>
          </a:solidFill>
        </a:fill>
      </a:tcStyle>
    </a:wholeTbl>
    <a:band1H>
      <a:tcTxStyle b="off" i="off"/>
      <a:tcStyle>
        <a:tcBdr/>
        <a:fill>
          <a:solidFill>
            <a:srgbClr val="D0DEEF"/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rgbClr val="D0DEEF"/>
          </a:solidFill>
        </a:fill>
      </a:tcStyle>
    </a:band1V>
    <a:band2V>
      <a:tcTxStyle b="off" i="off"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CCF6E1D6-F75C-4045-B3D3-72649F55FC54}" styleName="Table_3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 b="off" i="off"/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chemeClr val="accent3">
              <a:alpha val="20000"/>
            </a:schemeClr>
          </a:solidFill>
        </a:fill>
      </a:tcStyle>
    </a:band1V>
    <a:band2V>
      <a:tcTxStyle b="off" i="off"/>
      <a:tcStyle>
        <a:tcBdr/>
      </a:tcStyle>
    </a:band2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508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FFFFFF">
              <a:alpha val="0"/>
            </a:srgbClr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/>
      <a:tcStyle>
        <a:tcBdr>
          <a:bottom>
            <a:ln w="254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rgbClr val="FFFFFF">
              <a:alpha val="0"/>
            </a:srgbClr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1764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3" Type="http://schemas.openxmlformats.org/officeDocument/2006/relationships/notesMaster" Target="notesMasters/notesMaster1.xml"/><Relationship Id="rId34" Type="http://schemas.openxmlformats.org/officeDocument/2006/relationships/presProps" Target="presProps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33" Type="http://customschemas.google.com/relationships/presentationmetadata" Target="metadata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37" Type="http://schemas.openxmlformats.org/officeDocument/2006/relationships/tableStyles" Target="tableStyles.xml"/><Relationship Id="rId5" Type="http://schemas.openxmlformats.org/officeDocument/2006/relationships/font" Target="fonts/font2.fntdata"/><Relationship Id="rId15" Type="http://schemas.openxmlformats.org/officeDocument/2006/relationships/font" Target="fonts/font12.fntdata"/><Relationship Id="rId36" Type="http://schemas.openxmlformats.org/officeDocument/2006/relationships/theme" Target="theme/theme1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font" Target="fonts/font11.fntdata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7638" y="1163638"/>
            <a:ext cx="4187825" cy="31416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5" name="Google Shape;325;p11:notes"/>
          <p:cNvSpPr txBox="1">
            <a:spLocks noGrp="1"/>
          </p:cNvSpPr>
          <p:nvPr>
            <p:ph type="body" idx="1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0" tIns="46650" rIns="93300" bIns="466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326" name="Google Shape;326;p11:notes"/>
          <p:cNvSpPr txBox="1">
            <a:spLocks noGrp="1"/>
          </p:cNvSpPr>
          <p:nvPr>
            <p:ph type="sldNum" idx="12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0" tIns="46650" rIns="93300" bIns="4665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50"/>
          <p:cNvSpPr txBox="1">
            <a:spLocks noGrp="1"/>
          </p:cNvSpPr>
          <p:nvPr>
            <p:ph type="title"/>
          </p:nvPr>
        </p:nvSpPr>
        <p:spPr>
          <a:xfrm>
            <a:off x="628651" y="365127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50"/>
          <p:cNvSpPr txBox="1">
            <a:spLocks noGrp="1"/>
          </p:cNvSpPr>
          <p:nvPr>
            <p:ph type="dt" idx="10"/>
          </p:nvPr>
        </p:nvSpPr>
        <p:spPr>
          <a:xfrm>
            <a:off x="628651" y="6356352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50"/>
          <p:cNvSpPr txBox="1">
            <a:spLocks noGrp="1"/>
          </p:cNvSpPr>
          <p:nvPr>
            <p:ph type="ftr" idx="11"/>
          </p:nvPr>
        </p:nvSpPr>
        <p:spPr>
          <a:xfrm>
            <a:off x="3028951" y="6356352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50"/>
          <p:cNvSpPr txBox="1">
            <a:spLocks noGrp="1"/>
          </p:cNvSpPr>
          <p:nvPr>
            <p:ph type="sldNum" idx="12"/>
          </p:nvPr>
        </p:nvSpPr>
        <p:spPr>
          <a:xfrm>
            <a:off x="6457951" y="6356352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91"/>
          <p:cNvSpPr txBox="1">
            <a:spLocks noGrp="1"/>
          </p:cNvSpPr>
          <p:nvPr>
            <p:ph type="title"/>
          </p:nvPr>
        </p:nvSpPr>
        <p:spPr>
          <a:xfrm>
            <a:off x="628651" y="365127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91"/>
          <p:cNvSpPr txBox="1">
            <a:spLocks noGrp="1"/>
          </p:cNvSpPr>
          <p:nvPr>
            <p:ph type="body" idx="1"/>
          </p:nvPr>
        </p:nvSpPr>
        <p:spPr>
          <a:xfrm rot="5400000">
            <a:off x="2396331" y="57945"/>
            <a:ext cx="4351339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5" name="Google Shape;155;p91"/>
          <p:cNvSpPr txBox="1">
            <a:spLocks noGrp="1"/>
          </p:cNvSpPr>
          <p:nvPr>
            <p:ph type="dt" idx="10"/>
          </p:nvPr>
        </p:nvSpPr>
        <p:spPr>
          <a:xfrm>
            <a:off x="628651" y="6356352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91"/>
          <p:cNvSpPr txBox="1">
            <a:spLocks noGrp="1"/>
          </p:cNvSpPr>
          <p:nvPr>
            <p:ph type="ftr" idx="11"/>
          </p:nvPr>
        </p:nvSpPr>
        <p:spPr>
          <a:xfrm>
            <a:off x="3028951" y="6356352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91"/>
          <p:cNvSpPr txBox="1">
            <a:spLocks noGrp="1"/>
          </p:cNvSpPr>
          <p:nvPr>
            <p:ph type="sldNum" idx="12"/>
          </p:nvPr>
        </p:nvSpPr>
        <p:spPr>
          <a:xfrm>
            <a:off x="6457951" y="6356352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92"/>
          <p:cNvSpPr txBox="1">
            <a:spLocks noGrp="1"/>
          </p:cNvSpPr>
          <p:nvPr>
            <p:ph type="title"/>
          </p:nvPr>
        </p:nvSpPr>
        <p:spPr>
          <a:xfrm rot="5400000">
            <a:off x="4623594" y="2285207"/>
            <a:ext cx="5811839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p92"/>
          <p:cNvSpPr txBox="1">
            <a:spLocks noGrp="1"/>
          </p:cNvSpPr>
          <p:nvPr>
            <p:ph type="body" idx="1"/>
          </p:nvPr>
        </p:nvSpPr>
        <p:spPr>
          <a:xfrm rot="5400000">
            <a:off x="623094" y="370682"/>
            <a:ext cx="5811839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1" name="Google Shape;161;p92"/>
          <p:cNvSpPr txBox="1">
            <a:spLocks noGrp="1"/>
          </p:cNvSpPr>
          <p:nvPr>
            <p:ph type="dt" idx="10"/>
          </p:nvPr>
        </p:nvSpPr>
        <p:spPr>
          <a:xfrm>
            <a:off x="628651" y="6356352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92"/>
          <p:cNvSpPr txBox="1">
            <a:spLocks noGrp="1"/>
          </p:cNvSpPr>
          <p:nvPr>
            <p:ph type="ftr" idx="11"/>
          </p:nvPr>
        </p:nvSpPr>
        <p:spPr>
          <a:xfrm>
            <a:off x="3028951" y="6356352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92"/>
          <p:cNvSpPr txBox="1">
            <a:spLocks noGrp="1"/>
          </p:cNvSpPr>
          <p:nvPr>
            <p:ph type="sldNum" idx="12"/>
          </p:nvPr>
        </p:nvSpPr>
        <p:spPr>
          <a:xfrm>
            <a:off x="6457951" y="6356352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44"/>
          <p:cNvSpPr txBox="1">
            <a:spLocks noGrp="1"/>
          </p:cNvSpPr>
          <p:nvPr>
            <p:ph type="title"/>
          </p:nvPr>
        </p:nvSpPr>
        <p:spPr>
          <a:xfrm>
            <a:off x="628651" y="365127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44"/>
          <p:cNvSpPr txBox="1">
            <a:spLocks noGrp="1"/>
          </p:cNvSpPr>
          <p:nvPr>
            <p:ph type="body" idx="1"/>
          </p:nvPr>
        </p:nvSpPr>
        <p:spPr>
          <a:xfrm>
            <a:off x="628651" y="1825625"/>
            <a:ext cx="7886700" cy="4351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3" name="Google Shape;103;p44"/>
          <p:cNvSpPr txBox="1">
            <a:spLocks noGrp="1"/>
          </p:cNvSpPr>
          <p:nvPr>
            <p:ph type="dt" idx="10"/>
          </p:nvPr>
        </p:nvSpPr>
        <p:spPr>
          <a:xfrm>
            <a:off x="628651" y="6356352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44"/>
          <p:cNvSpPr txBox="1">
            <a:spLocks noGrp="1"/>
          </p:cNvSpPr>
          <p:nvPr>
            <p:ph type="ftr" idx="11"/>
          </p:nvPr>
        </p:nvSpPr>
        <p:spPr>
          <a:xfrm>
            <a:off x="3028951" y="6356352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44"/>
          <p:cNvSpPr txBox="1">
            <a:spLocks noGrp="1"/>
          </p:cNvSpPr>
          <p:nvPr>
            <p:ph type="sldNum" idx="12"/>
          </p:nvPr>
        </p:nvSpPr>
        <p:spPr>
          <a:xfrm>
            <a:off x="6457951" y="6356352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45"/>
          <p:cNvSpPr txBox="1"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45"/>
          <p:cNvSpPr txBox="1"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09" name="Google Shape;109;p45"/>
          <p:cNvSpPr txBox="1">
            <a:spLocks noGrp="1"/>
          </p:cNvSpPr>
          <p:nvPr>
            <p:ph type="dt" idx="10"/>
          </p:nvPr>
        </p:nvSpPr>
        <p:spPr>
          <a:xfrm>
            <a:off x="628651" y="6356352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45"/>
          <p:cNvSpPr txBox="1">
            <a:spLocks noGrp="1"/>
          </p:cNvSpPr>
          <p:nvPr>
            <p:ph type="ftr" idx="11"/>
          </p:nvPr>
        </p:nvSpPr>
        <p:spPr>
          <a:xfrm>
            <a:off x="3028951" y="6356352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45"/>
          <p:cNvSpPr txBox="1">
            <a:spLocks noGrp="1"/>
          </p:cNvSpPr>
          <p:nvPr>
            <p:ph type="sldNum" idx="12"/>
          </p:nvPr>
        </p:nvSpPr>
        <p:spPr>
          <a:xfrm>
            <a:off x="6457951" y="6356352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85"/>
          <p:cNvSpPr txBox="1">
            <a:spLocks noGrp="1"/>
          </p:cNvSpPr>
          <p:nvPr>
            <p:ph type="title"/>
          </p:nvPr>
        </p:nvSpPr>
        <p:spPr>
          <a:xfrm>
            <a:off x="623889" y="1709741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85"/>
          <p:cNvSpPr txBox="1">
            <a:spLocks noGrp="1"/>
          </p:cNvSpPr>
          <p:nvPr>
            <p:ph type="body" idx="1"/>
          </p:nvPr>
        </p:nvSpPr>
        <p:spPr>
          <a:xfrm>
            <a:off x="623889" y="4589465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5" name="Google Shape;115;p85"/>
          <p:cNvSpPr txBox="1">
            <a:spLocks noGrp="1"/>
          </p:cNvSpPr>
          <p:nvPr>
            <p:ph type="dt" idx="10"/>
          </p:nvPr>
        </p:nvSpPr>
        <p:spPr>
          <a:xfrm>
            <a:off x="628651" y="6356352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85"/>
          <p:cNvSpPr txBox="1">
            <a:spLocks noGrp="1"/>
          </p:cNvSpPr>
          <p:nvPr>
            <p:ph type="ftr" idx="11"/>
          </p:nvPr>
        </p:nvSpPr>
        <p:spPr>
          <a:xfrm>
            <a:off x="3028951" y="6356352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85"/>
          <p:cNvSpPr txBox="1">
            <a:spLocks noGrp="1"/>
          </p:cNvSpPr>
          <p:nvPr>
            <p:ph type="sldNum" idx="12"/>
          </p:nvPr>
        </p:nvSpPr>
        <p:spPr>
          <a:xfrm>
            <a:off x="6457951" y="6356352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86"/>
          <p:cNvSpPr txBox="1">
            <a:spLocks noGrp="1"/>
          </p:cNvSpPr>
          <p:nvPr>
            <p:ph type="title"/>
          </p:nvPr>
        </p:nvSpPr>
        <p:spPr>
          <a:xfrm>
            <a:off x="628651" y="365127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86"/>
          <p:cNvSpPr txBox="1">
            <a:spLocks noGrp="1"/>
          </p:cNvSpPr>
          <p:nvPr>
            <p:ph type="body" idx="1"/>
          </p:nvPr>
        </p:nvSpPr>
        <p:spPr>
          <a:xfrm>
            <a:off x="628651" y="1825625"/>
            <a:ext cx="3886200" cy="4351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1" name="Google Shape;121;p86"/>
          <p:cNvSpPr txBox="1">
            <a:spLocks noGrp="1"/>
          </p:cNvSpPr>
          <p:nvPr>
            <p:ph type="body" idx="2"/>
          </p:nvPr>
        </p:nvSpPr>
        <p:spPr>
          <a:xfrm>
            <a:off x="4629151" y="1825625"/>
            <a:ext cx="3886200" cy="4351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p86"/>
          <p:cNvSpPr txBox="1">
            <a:spLocks noGrp="1"/>
          </p:cNvSpPr>
          <p:nvPr>
            <p:ph type="dt" idx="10"/>
          </p:nvPr>
        </p:nvSpPr>
        <p:spPr>
          <a:xfrm>
            <a:off x="628651" y="6356352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86"/>
          <p:cNvSpPr txBox="1">
            <a:spLocks noGrp="1"/>
          </p:cNvSpPr>
          <p:nvPr>
            <p:ph type="ftr" idx="11"/>
          </p:nvPr>
        </p:nvSpPr>
        <p:spPr>
          <a:xfrm>
            <a:off x="3028951" y="6356352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86"/>
          <p:cNvSpPr txBox="1">
            <a:spLocks noGrp="1"/>
          </p:cNvSpPr>
          <p:nvPr>
            <p:ph type="sldNum" idx="12"/>
          </p:nvPr>
        </p:nvSpPr>
        <p:spPr>
          <a:xfrm>
            <a:off x="6457951" y="6356352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87"/>
          <p:cNvSpPr txBox="1">
            <a:spLocks noGrp="1"/>
          </p:cNvSpPr>
          <p:nvPr>
            <p:ph type="title"/>
          </p:nvPr>
        </p:nvSpPr>
        <p:spPr>
          <a:xfrm>
            <a:off x="629842" y="365127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87"/>
          <p:cNvSpPr txBox="1"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8" name="Google Shape;128;p87"/>
          <p:cNvSpPr txBox="1">
            <a:spLocks noGrp="1"/>
          </p:cNvSpPr>
          <p:nvPr>
            <p:ph type="body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9" name="Google Shape;129;p87"/>
          <p:cNvSpPr txBox="1">
            <a:spLocks noGrp="1"/>
          </p:cNvSpPr>
          <p:nvPr>
            <p:ph type="body" idx="3"/>
          </p:nvPr>
        </p:nvSpPr>
        <p:spPr>
          <a:xfrm>
            <a:off x="4629151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30" name="Google Shape;130;p87"/>
          <p:cNvSpPr txBox="1">
            <a:spLocks noGrp="1"/>
          </p:cNvSpPr>
          <p:nvPr>
            <p:ph type="body" idx="4"/>
          </p:nvPr>
        </p:nvSpPr>
        <p:spPr>
          <a:xfrm>
            <a:off x="4629151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1" name="Google Shape;131;p87"/>
          <p:cNvSpPr txBox="1">
            <a:spLocks noGrp="1"/>
          </p:cNvSpPr>
          <p:nvPr>
            <p:ph type="dt" idx="10"/>
          </p:nvPr>
        </p:nvSpPr>
        <p:spPr>
          <a:xfrm>
            <a:off x="628651" y="6356352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87"/>
          <p:cNvSpPr txBox="1">
            <a:spLocks noGrp="1"/>
          </p:cNvSpPr>
          <p:nvPr>
            <p:ph type="ftr" idx="11"/>
          </p:nvPr>
        </p:nvSpPr>
        <p:spPr>
          <a:xfrm>
            <a:off x="3028951" y="6356352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87"/>
          <p:cNvSpPr txBox="1">
            <a:spLocks noGrp="1"/>
          </p:cNvSpPr>
          <p:nvPr>
            <p:ph type="sldNum" idx="12"/>
          </p:nvPr>
        </p:nvSpPr>
        <p:spPr>
          <a:xfrm>
            <a:off x="6457951" y="6356352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88"/>
          <p:cNvSpPr txBox="1">
            <a:spLocks noGrp="1"/>
          </p:cNvSpPr>
          <p:nvPr>
            <p:ph type="dt" idx="10"/>
          </p:nvPr>
        </p:nvSpPr>
        <p:spPr>
          <a:xfrm>
            <a:off x="628651" y="6356352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88"/>
          <p:cNvSpPr txBox="1">
            <a:spLocks noGrp="1"/>
          </p:cNvSpPr>
          <p:nvPr>
            <p:ph type="ftr" idx="11"/>
          </p:nvPr>
        </p:nvSpPr>
        <p:spPr>
          <a:xfrm>
            <a:off x="3028951" y="6356352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88"/>
          <p:cNvSpPr txBox="1">
            <a:spLocks noGrp="1"/>
          </p:cNvSpPr>
          <p:nvPr>
            <p:ph type="sldNum" idx="12"/>
          </p:nvPr>
        </p:nvSpPr>
        <p:spPr>
          <a:xfrm>
            <a:off x="6457951" y="6356352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89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9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89"/>
          <p:cNvSpPr txBox="1">
            <a:spLocks noGrp="1"/>
          </p:cNvSpPr>
          <p:nvPr>
            <p:ph type="body" idx="1"/>
          </p:nvPr>
        </p:nvSpPr>
        <p:spPr>
          <a:xfrm>
            <a:off x="3887391" y="987428"/>
            <a:ext cx="4629151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41" name="Google Shape;141;p89"/>
          <p:cNvSpPr txBox="1">
            <a:spLocks noGrp="1"/>
          </p:cNvSpPr>
          <p:nvPr>
            <p:ph type="body" idx="2"/>
          </p:nvPr>
        </p:nvSpPr>
        <p:spPr>
          <a:xfrm>
            <a:off x="629841" y="2057401"/>
            <a:ext cx="2949179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42" name="Google Shape;142;p89"/>
          <p:cNvSpPr txBox="1">
            <a:spLocks noGrp="1"/>
          </p:cNvSpPr>
          <p:nvPr>
            <p:ph type="dt" idx="10"/>
          </p:nvPr>
        </p:nvSpPr>
        <p:spPr>
          <a:xfrm>
            <a:off x="628651" y="6356352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89"/>
          <p:cNvSpPr txBox="1">
            <a:spLocks noGrp="1"/>
          </p:cNvSpPr>
          <p:nvPr>
            <p:ph type="ftr" idx="11"/>
          </p:nvPr>
        </p:nvSpPr>
        <p:spPr>
          <a:xfrm>
            <a:off x="3028951" y="6356352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89"/>
          <p:cNvSpPr txBox="1">
            <a:spLocks noGrp="1"/>
          </p:cNvSpPr>
          <p:nvPr>
            <p:ph type="sldNum" idx="12"/>
          </p:nvPr>
        </p:nvSpPr>
        <p:spPr>
          <a:xfrm>
            <a:off x="6457951" y="6356352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90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9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90"/>
          <p:cNvSpPr>
            <a:spLocks noGrp="1"/>
          </p:cNvSpPr>
          <p:nvPr>
            <p:ph type="pic" idx="2"/>
          </p:nvPr>
        </p:nvSpPr>
        <p:spPr>
          <a:xfrm>
            <a:off x="3887391" y="987428"/>
            <a:ext cx="4629151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48" name="Google Shape;148;p90"/>
          <p:cNvSpPr txBox="1">
            <a:spLocks noGrp="1"/>
          </p:cNvSpPr>
          <p:nvPr>
            <p:ph type="body" idx="1"/>
          </p:nvPr>
        </p:nvSpPr>
        <p:spPr>
          <a:xfrm>
            <a:off x="629841" y="2057401"/>
            <a:ext cx="2949179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49" name="Google Shape;149;p90"/>
          <p:cNvSpPr txBox="1">
            <a:spLocks noGrp="1"/>
          </p:cNvSpPr>
          <p:nvPr>
            <p:ph type="dt" idx="10"/>
          </p:nvPr>
        </p:nvSpPr>
        <p:spPr>
          <a:xfrm>
            <a:off x="628651" y="6356352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90"/>
          <p:cNvSpPr txBox="1">
            <a:spLocks noGrp="1"/>
          </p:cNvSpPr>
          <p:nvPr>
            <p:ph type="ftr" idx="11"/>
          </p:nvPr>
        </p:nvSpPr>
        <p:spPr>
          <a:xfrm>
            <a:off x="3028951" y="6356352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90"/>
          <p:cNvSpPr txBox="1">
            <a:spLocks noGrp="1"/>
          </p:cNvSpPr>
          <p:nvPr>
            <p:ph type="sldNum" idx="12"/>
          </p:nvPr>
        </p:nvSpPr>
        <p:spPr>
          <a:xfrm>
            <a:off x="6457951" y="6356352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43"/>
          <p:cNvSpPr txBox="1">
            <a:spLocks noGrp="1"/>
          </p:cNvSpPr>
          <p:nvPr>
            <p:ph type="title"/>
          </p:nvPr>
        </p:nvSpPr>
        <p:spPr>
          <a:xfrm>
            <a:off x="628651" y="365127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1" name="Google Shape;91;p43"/>
          <p:cNvSpPr txBox="1">
            <a:spLocks noGrp="1"/>
          </p:cNvSpPr>
          <p:nvPr>
            <p:ph type="body" idx="1"/>
          </p:nvPr>
        </p:nvSpPr>
        <p:spPr>
          <a:xfrm>
            <a:off x="628651" y="1825625"/>
            <a:ext cx="7886700" cy="4351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2" name="Google Shape;92;p43"/>
          <p:cNvSpPr txBox="1">
            <a:spLocks noGrp="1"/>
          </p:cNvSpPr>
          <p:nvPr>
            <p:ph type="dt" idx="10"/>
          </p:nvPr>
        </p:nvSpPr>
        <p:spPr>
          <a:xfrm>
            <a:off x="628651" y="6356352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3" name="Google Shape;93;p43"/>
          <p:cNvSpPr txBox="1">
            <a:spLocks noGrp="1"/>
          </p:cNvSpPr>
          <p:nvPr>
            <p:ph type="ftr" idx="11"/>
          </p:nvPr>
        </p:nvSpPr>
        <p:spPr>
          <a:xfrm>
            <a:off x="3028951" y="6356352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4" name="Google Shape;94;p43"/>
          <p:cNvSpPr txBox="1">
            <a:spLocks noGrp="1"/>
          </p:cNvSpPr>
          <p:nvPr>
            <p:ph type="sldNum" idx="12"/>
          </p:nvPr>
        </p:nvSpPr>
        <p:spPr>
          <a:xfrm>
            <a:off x="6457951" y="6356352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11"/>
          <p:cNvSpPr txBox="1"/>
          <p:nvPr/>
        </p:nvSpPr>
        <p:spPr>
          <a:xfrm>
            <a:off x="0" y="1803118"/>
            <a:ext cx="18378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lang="en-US" sz="1200" b="1" i="1" u="none" strike="noStrike" cap="none">
                <a:solidFill>
                  <a:srgbClr val="151515"/>
                </a:solidFill>
                <a:latin typeface="Calibri"/>
                <a:ea typeface="Calibri"/>
                <a:cs typeface="Calibri"/>
                <a:sym typeface="Calibri"/>
              </a:rPr>
              <a:t>APS Strategic Priorities &amp; Initiatives</a:t>
            </a:r>
            <a:endParaRPr sz="200" b="1" i="1" u="none" strike="noStrike" cap="none">
              <a:solidFill>
                <a:srgbClr val="15151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9" name="Google Shape;329;p11"/>
          <p:cNvSpPr/>
          <p:nvPr/>
        </p:nvSpPr>
        <p:spPr>
          <a:xfrm>
            <a:off x="4659349" y="2327269"/>
            <a:ext cx="4003500" cy="7077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</a:pPr>
            <a:r>
              <a:rPr lang="en-US" sz="10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1A.</a:t>
            </a:r>
            <a:r>
              <a:rPr lang="en-US" sz="1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000" dirty="0">
                <a:latin typeface="Calibri"/>
                <a:ea typeface="Calibri"/>
                <a:cs typeface="Calibri"/>
                <a:sym typeface="Calibri"/>
              </a:rPr>
              <a:t>Implementation of an intervention block to reduce gaps in learning</a:t>
            </a:r>
            <a:endParaRPr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</a:pPr>
            <a:r>
              <a:rPr lang="en-US" sz="10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1B. </a:t>
            </a:r>
            <a:r>
              <a:rPr lang="en-US" sz="1000" dirty="0">
                <a:latin typeface="Calibri"/>
                <a:ea typeface="Calibri"/>
                <a:cs typeface="Calibri"/>
                <a:sym typeface="Calibri"/>
              </a:rPr>
              <a:t>Employ a literacy block with phonics for grades k-2</a:t>
            </a:r>
            <a:endParaRPr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</a:pPr>
            <a:r>
              <a:rPr lang="en-US" sz="10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1C. </a:t>
            </a:r>
            <a:r>
              <a:rPr lang="en-US" sz="1000" dirty="0">
                <a:latin typeface="Calibri"/>
                <a:ea typeface="Calibri"/>
                <a:cs typeface="Calibri"/>
                <a:sym typeface="Calibri"/>
              </a:rPr>
              <a:t>Create PLC planning time for teachers to internalize standards and plan for instruction</a:t>
            </a:r>
            <a:endParaRPr sz="1000" b="1" i="0" u="sng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0" name="Google Shape;330;p11"/>
          <p:cNvSpPr/>
          <p:nvPr/>
        </p:nvSpPr>
        <p:spPr>
          <a:xfrm>
            <a:off x="4659344" y="3616050"/>
            <a:ext cx="4003500" cy="780300"/>
          </a:xfrm>
          <a:prstGeom prst="rect">
            <a:avLst/>
          </a:prstGeom>
          <a:solidFill>
            <a:srgbClr val="DDEAF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</a:pPr>
            <a:r>
              <a:rPr lang="en-US" sz="10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TBD: </a:t>
            </a:r>
            <a:r>
              <a:rPr lang="en-US" sz="1000" dirty="0">
                <a:latin typeface="Calibri"/>
                <a:ea typeface="Calibri"/>
                <a:cs typeface="Calibri"/>
                <a:sym typeface="Calibri"/>
              </a:rPr>
              <a:t>Create an attendance team to monitor and address attendance concerns, Create a Care Team to address student needs </a:t>
            </a:r>
            <a:endParaRPr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</a:pPr>
            <a:r>
              <a:rPr lang="en-US" sz="10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TBD: </a:t>
            </a:r>
            <a:r>
              <a:rPr lang="en-US" sz="1000" dirty="0">
                <a:latin typeface="Calibri"/>
                <a:ea typeface="Calibri"/>
                <a:cs typeface="Calibri"/>
                <a:sym typeface="Calibri"/>
              </a:rPr>
              <a:t>Utilize SLC practices and restorative justice with the Counselor to reduce suspensions</a:t>
            </a:r>
            <a:endParaRPr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1" name="Google Shape;331;p11"/>
          <p:cNvSpPr/>
          <p:nvPr/>
        </p:nvSpPr>
        <p:spPr>
          <a:xfrm>
            <a:off x="4659344" y="4703743"/>
            <a:ext cx="4003500" cy="708000"/>
          </a:xfrm>
          <a:prstGeom prst="rect">
            <a:avLst/>
          </a:prstGeom>
          <a:solidFill>
            <a:srgbClr val="FBE4D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</a:pPr>
            <a:r>
              <a:rPr lang="en-US" sz="10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TBD: </a:t>
            </a:r>
            <a:r>
              <a:rPr lang="en-US" sz="1000" dirty="0">
                <a:latin typeface="Calibri"/>
                <a:ea typeface="Calibri"/>
                <a:cs typeface="Calibri"/>
                <a:sym typeface="Calibri"/>
              </a:rPr>
              <a:t>Monthly IB training for staff, Professional development individualized around teacher needs in reading and math, training for phonics program (</a:t>
            </a:r>
            <a:r>
              <a:rPr lang="en-US" sz="1000" dirty="0" err="1">
                <a:latin typeface="Calibri"/>
                <a:ea typeface="Calibri"/>
                <a:cs typeface="Calibri"/>
                <a:sym typeface="Calibri"/>
              </a:rPr>
              <a:t>Fundations</a:t>
            </a:r>
            <a:r>
              <a:rPr lang="en-US" sz="1000" dirty="0">
                <a:latin typeface="Calibri"/>
                <a:ea typeface="Calibri"/>
                <a:cs typeface="Calibri"/>
                <a:sym typeface="Calibri"/>
              </a:rPr>
              <a:t>)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</a:pPr>
            <a:r>
              <a:rPr lang="en-US" sz="1000" b="0" i="0" u="none" strike="noStrike" cap="none" dirty="0">
                <a:solidFill>
                  <a:srgbClr val="000000"/>
                </a:solidFill>
                <a:latin typeface="Calibri"/>
                <a:cs typeface="Calibri"/>
                <a:sym typeface="Calibri"/>
              </a:rPr>
              <a:t>Ongoing PD for SEL, restorative practices, and trauma </a:t>
            </a:r>
            <a:endParaRPr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endParaRPr sz="10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endParaRPr sz="10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2" name="Google Shape;332;p11"/>
          <p:cNvSpPr/>
          <p:nvPr/>
        </p:nvSpPr>
        <p:spPr>
          <a:xfrm>
            <a:off x="4650467" y="5716832"/>
            <a:ext cx="4003500" cy="70800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</a:pPr>
            <a:r>
              <a:rPr lang="en-US" sz="10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TBD: </a:t>
            </a:r>
            <a:r>
              <a:rPr lang="en-US" sz="1000" dirty="0">
                <a:latin typeface="Calibri"/>
                <a:ea typeface="Calibri"/>
                <a:cs typeface="Calibri"/>
                <a:sym typeface="Calibri"/>
              </a:rPr>
              <a:t>Conduct data meetings in PLC, with parents and students. Students will also have goal setting meetings with teachers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</a:pPr>
            <a:r>
              <a:rPr lang="en-US" sz="1000" b="0" i="0" u="none" strike="noStrike" cap="none" dirty="0">
                <a:solidFill>
                  <a:srgbClr val="000000"/>
                </a:solidFill>
                <a:latin typeface="Calibri"/>
                <a:cs typeface="Calibri"/>
                <a:sym typeface="Calibri"/>
              </a:rPr>
              <a:t>--Increase Parent Liaison and Social Worker positions to full time to support the needs of students and parents</a:t>
            </a:r>
            <a:endParaRPr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endParaRPr sz="10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endParaRPr sz="10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3" name="Google Shape;333;p11"/>
          <p:cNvSpPr txBox="1"/>
          <p:nvPr/>
        </p:nvSpPr>
        <p:spPr>
          <a:xfrm>
            <a:off x="2926620" y="135803"/>
            <a:ext cx="2516260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lang="en-US" b="1" dirty="0">
                <a:solidFill>
                  <a:srgbClr val="151515"/>
                </a:solidFill>
                <a:latin typeface="Calibri"/>
                <a:ea typeface="Calibri"/>
                <a:cs typeface="Calibri"/>
                <a:sym typeface="Calibri"/>
              </a:rPr>
              <a:t>West Manor IB World School</a:t>
            </a:r>
            <a:endParaRPr sz="200" b="0" i="0" u="none" strike="noStrike" cap="none" dirty="0">
              <a:solidFill>
                <a:srgbClr val="15151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4" name="Google Shape;334;p11"/>
          <p:cNvSpPr txBox="1"/>
          <p:nvPr/>
        </p:nvSpPr>
        <p:spPr>
          <a:xfrm>
            <a:off x="53000" y="300876"/>
            <a:ext cx="1837698" cy="369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lang="en-US" sz="1200" b="1" i="1" u="none" strike="noStrike" cap="none">
                <a:solidFill>
                  <a:srgbClr val="151515"/>
                </a:solidFill>
                <a:latin typeface="Calibri"/>
                <a:ea typeface="Calibri"/>
                <a:cs typeface="Calibri"/>
                <a:sym typeface="Calibri"/>
              </a:rPr>
              <a:t>SMART Goals</a:t>
            </a:r>
            <a:endParaRPr sz="200" b="1" i="1" u="none" strike="noStrike" cap="none">
              <a:solidFill>
                <a:srgbClr val="15151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5" name="Google Shape;335;p11"/>
          <p:cNvSpPr txBox="1"/>
          <p:nvPr/>
        </p:nvSpPr>
        <p:spPr>
          <a:xfrm>
            <a:off x="4572003" y="1779539"/>
            <a:ext cx="18378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lang="en-US" sz="1200" b="1" i="1" u="none" strike="noStrike" cap="none">
                <a:solidFill>
                  <a:srgbClr val="151515"/>
                </a:solidFill>
                <a:latin typeface="Calibri"/>
                <a:ea typeface="Calibri"/>
                <a:cs typeface="Calibri"/>
                <a:sym typeface="Calibri"/>
              </a:rPr>
              <a:t>School Strategies</a:t>
            </a:r>
            <a:endParaRPr sz="200" b="1" i="1" u="none" strike="noStrike" cap="none">
              <a:solidFill>
                <a:srgbClr val="15151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6" name="Google Shape;336;p11"/>
          <p:cNvSpPr/>
          <p:nvPr/>
        </p:nvSpPr>
        <p:spPr>
          <a:xfrm>
            <a:off x="132116" y="669034"/>
            <a:ext cx="2418900" cy="1057704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rgbClr val="A5A5A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2380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en-US" sz="1200" b="1" u="none" strike="noStrike" cap="none" dirty="0">
                <a:latin typeface="Arial"/>
                <a:ea typeface="Arial"/>
                <a:cs typeface="Arial"/>
                <a:sym typeface="Arial"/>
              </a:rPr>
              <a:t>Increase the </a:t>
            </a:r>
            <a:r>
              <a:rPr lang="en-US" sz="1200" b="1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% of </a:t>
            </a:r>
            <a:r>
              <a:rPr lang="en-US" sz="1200" b="1" u="none" strike="noStrike" cap="none" dirty="0">
                <a:latin typeface="Arial"/>
                <a:ea typeface="Arial"/>
                <a:cs typeface="Arial"/>
                <a:sym typeface="Arial"/>
              </a:rPr>
              <a:t>grades 3-5 </a:t>
            </a:r>
            <a:r>
              <a:rPr lang="en-US" sz="1200" b="1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students </a:t>
            </a:r>
            <a:r>
              <a:rPr lang="en-US" sz="1200" b="1" u="none" strike="noStrike" cap="none" dirty="0">
                <a:latin typeface="Arial"/>
                <a:ea typeface="Arial"/>
                <a:cs typeface="Arial"/>
                <a:sym typeface="Arial"/>
              </a:rPr>
              <a:t>scoring proficient or above on Milestones/ MAP  in </a:t>
            </a:r>
            <a:r>
              <a:rPr lang="en-US" sz="1200" b="1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reading by 3% </a:t>
            </a:r>
          </a:p>
        </p:txBody>
      </p:sp>
      <p:sp>
        <p:nvSpPr>
          <p:cNvPr id="337" name="Google Shape;337;p11"/>
          <p:cNvSpPr/>
          <p:nvPr/>
        </p:nvSpPr>
        <p:spPr>
          <a:xfrm>
            <a:off x="2648887" y="656058"/>
            <a:ext cx="2287097" cy="1068493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rgbClr val="A5A5A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2380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en-US" sz="1200" b="1" u="none" strike="noStrike" cap="none" dirty="0">
                <a:latin typeface="Arial"/>
                <a:ea typeface="Arial"/>
                <a:cs typeface="Arial"/>
                <a:sym typeface="Arial"/>
              </a:rPr>
              <a:t>Increase the % of grades 3-5 students scoring proficient or above on Milestones/MAP  in math by 3%</a:t>
            </a:r>
            <a:endParaRPr lang="en-US" sz="1200" b="1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8" name="Google Shape;338;p11"/>
          <p:cNvSpPr/>
          <p:nvPr/>
        </p:nvSpPr>
        <p:spPr>
          <a:xfrm>
            <a:off x="5211193" y="656057"/>
            <a:ext cx="2155622" cy="1005919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rgbClr val="A5A5A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en-US" sz="1200" b="1" u="none" strike="noStrike" cap="none" dirty="0"/>
              <a:t>Increase the percentage of students with 10 or less absences by 3%</a:t>
            </a:r>
            <a:endParaRPr lang="en-US" sz="1800" u="none" strike="noStrike" cap="none" dirty="0"/>
          </a:p>
        </p:txBody>
      </p:sp>
      <p:sp>
        <p:nvSpPr>
          <p:cNvPr id="339" name="Google Shape;339;p11"/>
          <p:cNvSpPr txBox="1">
            <a:spLocks noGrp="1"/>
          </p:cNvSpPr>
          <p:nvPr>
            <p:ph type="sldNum" idx="12"/>
          </p:nvPr>
        </p:nvSpPr>
        <p:spPr>
          <a:xfrm>
            <a:off x="7026379" y="6542394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1</a:t>
            </a:fld>
            <a:endParaRPr sz="1000" b="0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41" name="Google Shape;341;p11"/>
          <p:cNvSpPr txBox="1"/>
          <p:nvPr/>
        </p:nvSpPr>
        <p:spPr>
          <a:xfrm>
            <a:off x="2002923" y="1808080"/>
            <a:ext cx="18378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lang="en-US" sz="1200" b="1" i="1" u="none" strike="noStrike" cap="none">
                <a:solidFill>
                  <a:srgbClr val="151515"/>
                </a:solidFill>
                <a:latin typeface="Calibri"/>
                <a:ea typeface="Calibri"/>
                <a:cs typeface="Calibri"/>
                <a:sym typeface="Calibri"/>
              </a:rPr>
              <a:t>School Strategic Priorities</a:t>
            </a:r>
            <a:endParaRPr sz="200" b="1" i="1" u="none" strike="noStrike" cap="none">
              <a:solidFill>
                <a:srgbClr val="15151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2" name="Google Shape;342;p11"/>
          <p:cNvSpPr/>
          <p:nvPr/>
        </p:nvSpPr>
        <p:spPr>
          <a:xfrm>
            <a:off x="1972461" y="2477394"/>
            <a:ext cx="2418900" cy="10925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000"/>
            </a:pPr>
            <a:r>
              <a:rPr lang="en-US" sz="1000" b="1" dirty="0">
                <a:latin typeface="Calibri"/>
                <a:ea typeface="Calibri"/>
                <a:cs typeface="Calibri"/>
                <a:sym typeface="Calibri"/>
              </a:rPr>
              <a:t>Increase student phonic awareness and create early readers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AutoNum type="arabicPeriod"/>
            </a:pPr>
            <a:r>
              <a:rPr lang="en-US" sz="10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Increase student knowledge in numbers and operations domain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AutoNum type="arabicPeriod"/>
            </a:pPr>
            <a:r>
              <a:rPr lang="en-US" sz="1000" b="1" dirty="0">
                <a:latin typeface="Calibri"/>
                <a:ea typeface="Calibri"/>
                <a:cs typeface="Calibri"/>
                <a:sym typeface="Calibri"/>
              </a:rPr>
              <a:t>Increase student multiplication skills </a:t>
            </a:r>
            <a:endParaRPr sz="10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3" name="Google Shape;343;p11"/>
          <p:cNvSpPr/>
          <p:nvPr/>
        </p:nvSpPr>
        <p:spPr>
          <a:xfrm>
            <a:off x="1972398" y="3628672"/>
            <a:ext cx="2418900" cy="9386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28600" marR="0" lvl="0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AutoNum type="arabicPeriod" startAt="4"/>
            </a:pPr>
            <a:r>
              <a:rPr lang="en-US" sz="10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Increase student attendance and decrease suspension rate </a:t>
            </a:r>
            <a:endParaRPr sz="10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endParaRPr sz="10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endParaRPr sz="10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4" name="Google Shape;344;p11"/>
          <p:cNvSpPr/>
          <p:nvPr/>
        </p:nvSpPr>
        <p:spPr>
          <a:xfrm>
            <a:off x="1967022" y="4728543"/>
            <a:ext cx="2418900" cy="12464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AutoNum type="arabicPeriod" startAt="6"/>
            </a:pPr>
            <a:r>
              <a:rPr lang="en-US" sz="1000" b="1" dirty="0">
                <a:latin typeface="Calibri"/>
                <a:ea typeface="Calibri"/>
                <a:cs typeface="Calibri"/>
                <a:sym typeface="Calibri"/>
              </a:rPr>
              <a:t>Increasing Teacher knowledge of Standards</a:t>
            </a:r>
            <a:r>
              <a:rPr lang="en-US" sz="10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AutoNum type="arabicPeriod" startAt="6"/>
            </a:pPr>
            <a:r>
              <a:rPr lang="en-US" sz="10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Increase Teacher knowledge of IB Program</a:t>
            </a:r>
            <a:endParaRPr sz="10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165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</a:pPr>
            <a:endParaRPr sz="10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165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</a:pPr>
            <a:endParaRPr sz="10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5" name="Google Shape;345;p11"/>
          <p:cNvSpPr txBox="1"/>
          <p:nvPr/>
        </p:nvSpPr>
        <p:spPr>
          <a:xfrm>
            <a:off x="-7101" y="119894"/>
            <a:ext cx="1837698" cy="369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lang="en-US" sz="1200" b="1" i="1" u="none" strike="noStrike" cap="none" dirty="0">
                <a:solidFill>
                  <a:srgbClr val="151515"/>
                </a:solidFill>
                <a:latin typeface="Calibri"/>
                <a:ea typeface="Calibri"/>
                <a:cs typeface="Calibri"/>
                <a:sym typeface="Calibri"/>
              </a:rPr>
              <a:t>Mission</a:t>
            </a:r>
            <a:endParaRPr lang="en-US" sz="200" b="1" i="1" u="none" strike="noStrike" cap="none" dirty="0">
              <a:solidFill>
                <a:srgbClr val="15151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6" name="Google Shape;346;p11"/>
          <p:cNvSpPr txBox="1"/>
          <p:nvPr/>
        </p:nvSpPr>
        <p:spPr>
          <a:xfrm>
            <a:off x="6217381" y="204255"/>
            <a:ext cx="1837698" cy="369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lang="en-US" sz="1200" b="1" i="1" u="none" strike="noStrike" cap="none">
                <a:solidFill>
                  <a:srgbClr val="151515"/>
                </a:solidFill>
                <a:latin typeface="Calibri"/>
                <a:ea typeface="Calibri"/>
                <a:cs typeface="Calibri"/>
                <a:sym typeface="Calibri"/>
              </a:rPr>
              <a:t>Vision</a:t>
            </a:r>
            <a:endParaRPr sz="200" b="1" i="1" u="none" strike="noStrike" cap="none">
              <a:solidFill>
                <a:srgbClr val="15151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7" name="Google Shape;347;p11"/>
          <p:cNvSpPr/>
          <p:nvPr/>
        </p:nvSpPr>
        <p:spPr>
          <a:xfrm>
            <a:off x="53000" y="2401200"/>
            <a:ext cx="1837800" cy="938700"/>
          </a:xfrm>
          <a:prstGeom prst="rect">
            <a:avLst/>
          </a:prstGeom>
          <a:solidFill>
            <a:srgbClr val="6A6A6A"/>
          </a:solidFill>
          <a:ln w="50800" cap="flat" cmpd="sng">
            <a:solidFill>
              <a:srgbClr val="FFFFFF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Fostering Academic Excellence for All</a:t>
            </a:r>
            <a:endParaRPr sz="11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Data</a:t>
            </a:r>
            <a:endParaRPr sz="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Curriculum &amp; Instruction</a:t>
            </a:r>
            <a:endParaRPr sz="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Helvetica Neue"/>
              <a:buNone/>
            </a:pPr>
            <a:r>
              <a:rPr lang="en-US"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Signature Program</a:t>
            </a:r>
            <a:endParaRPr sz="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8" name="Google Shape;348;p11"/>
          <p:cNvSpPr/>
          <p:nvPr/>
        </p:nvSpPr>
        <p:spPr>
          <a:xfrm>
            <a:off x="53000" y="3616050"/>
            <a:ext cx="1837800" cy="780300"/>
          </a:xfrm>
          <a:prstGeom prst="rect">
            <a:avLst/>
          </a:prstGeom>
          <a:solidFill>
            <a:srgbClr val="006FA9"/>
          </a:solidFill>
          <a:ln w="50800" cap="flat" cmpd="sng">
            <a:solidFill>
              <a:srgbClr val="FFFFFF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Building a Culture of Student Support</a:t>
            </a:r>
            <a:endParaRPr sz="11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Whole Child &amp; Intervention</a:t>
            </a:r>
            <a:endParaRPr sz="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Personalized Learning</a:t>
            </a:r>
            <a:endParaRPr sz="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9" name="Google Shape;349;p11"/>
          <p:cNvSpPr/>
          <p:nvPr/>
        </p:nvSpPr>
        <p:spPr>
          <a:xfrm>
            <a:off x="53013" y="4643575"/>
            <a:ext cx="1837800" cy="780300"/>
          </a:xfrm>
          <a:prstGeom prst="rect">
            <a:avLst/>
          </a:prstGeom>
          <a:solidFill>
            <a:srgbClr val="DF6A35"/>
          </a:solidFill>
          <a:ln w="50800" cap="flat" cmpd="sng">
            <a:solidFill>
              <a:srgbClr val="FFFFFF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Equipping &amp; Empowering Leaders &amp; Staff</a:t>
            </a:r>
            <a:endParaRPr sz="12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1446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rPr lang="en-US"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Strategic Staff Support</a:t>
            </a:r>
            <a:endParaRPr sz="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1446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rPr lang="en-US"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Equitable Resource Allocation</a:t>
            </a:r>
            <a:endParaRPr sz="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0" name="Google Shape;350;p11"/>
          <p:cNvSpPr/>
          <p:nvPr/>
        </p:nvSpPr>
        <p:spPr>
          <a:xfrm>
            <a:off x="53013" y="5680663"/>
            <a:ext cx="1837800" cy="780300"/>
          </a:xfrm>
          <a:prstGeom prst="rect">
            <a:avLst/>
          </a:prstGeom>
          <a:solidFill>
            <a:srgbClr val="BF9000"/>
          </a:solidFill>
          <a:ln w="50800" cap="flat" cmpd="sng">
            <a:solidFill>
              <a:srgbClr val="FFFFFF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Creating a System of School Support</a:t>
            </a:r>
            <a:endParaRPr sz="1200" b="1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1446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Collective Action, Engagement &amp; Empowerment</a:t>
            </a:r>
            <a:endParaRPr lang="en-US" sz="9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1" name="Google Shape;351;p11"/>
          <p:cNvSpPr/>
          <p:nvPr/>
        </p:nvSpPr>
        <p:spPr>
          <a:xfrm>
            <a:off x="1982997" y="5828423"/>
            <a:ext cx="2418900" cy="12464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AutoNum type="arabicPeriod" startAt="8"/>
            </a:pPr>
            <a:r>
              <a:rPr lang="en-US" sz="10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Improve stakeholder knowledge of school data and how to assist</a:t>
            </a:r>
            <a:endParaRPr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AutoNum type="arabicPeriod" startAt="8"/>
            </a:pPr>
            <a:r>
              <a:rPr lang="en-US" sz="10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Provide support to students and stakeholders in need</a:t>
            </a:r>
            <a:endParaRPr sz="10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165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</a:pPr>
            <a:endParaRPr sz="10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165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</a:pPr>
            <a:endParaRPr sz="10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343;p11">
            <a:extLst>
              <a:ext uri="{FF2B5EF4-FFF2-40B4-BE49-F238E27FC236}">
                <a16:creationId xmlns:a16="http://schemas.microsoft.com/office/drawing/2014/main" id="{B0CD03E8-32BA-4663-9300-879DF6A5004B}"/>
              </a:ext>
            </a:extLst>
          </p:cNvPr>
          <p:cNvSpPr/>
          <p:nvPr/>
        </p:nvSpPr>
        <p:spPr>
          <a:xfrm>
            <a:off x="1967022" y="2357218"/>
            <a:ext cx="2418900" cy="1477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000"/>
            </a:pPr>
            <a:r>
              <a:rPr lang="en-US" sz="10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1.</a:t>
            </a:r>
          </a:p>
          <a:p>
            <a:pPr marR="0" lvl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000"/>
            </a:pPr>
            <a:endParaRPr lang="en-US" sz="1000" b="1" dirty="0">
              <a:latin typeface="Calibri"/>
              <a:ea typeface="Calibri"/>
              <a:cs typeface="Calibri"/>
              <a:sym typeface="Calibri"/>
            </a:endParaRPr>
          </a:p>
          <a:p>
            <a:pPr marR="0" lvl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000"/>
            </a:pPr>
            <a:r>
              <a:rPr lang="en-US" sz="10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3.</a:t>
            </a:r>
          </a:p>
          <a:p>
            <a:pPr marR="0" lvl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000"/>
            </a:pPr>
            <a:r>
              <a:rPr lang="en-US" sz="10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0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endParaRPr sz="10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endParaRPr sz="10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</TotalTime>
  <Words>336</Words>
  <Application>Microsoft Office PowerPoint</Application>
  <PresentationFormat>On-screen Show (4:3)</PresentationFormat>
  <Paragraphs>45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Helvetica Neue</vt:lpstr>
      <vt:lpstr>Calibri</vt:lpstr>
      <vt:lpstr>Verdana</vt:lpstr>
      <vt:lpstr>Arial</vt:lpstr>
      <vt:lpstr>1_Office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Lawrence, Reginald</cp:lastModifiedBy>
  <cp:revision>8</cp:revision>
  <dcterms:created xsi:type="dcterms:W3CDTF">2016-01-13T17:16:24Z</dcterms:created>
  <dcterms:modified xsi:type="dcterms:W3CDTF">2022-12-07T15:40:16Z</dcterms:modified>
</cp:coreProperties>
</file>